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60" r:id="rId4"/>
    <p:sldId id="259" r:id="rId5"/>
    <p:sldId id="277" r:id="rId6"/>
    <p:sldId id="288" r:id="rId7"/>
    <p:sldId id="289" r:id="rId8"/>
    <p:sldId id="292" r:id="rId9"/>
    <p:sldId id="290" r:id="rId10"/>
    <p:sldId id="291" r:id="rId11"/>
    <p:sldId id="293" r:id="rId12"/>
    <p:sldId id="278" r:id="rId13"/>
    <p:sldId id="294" r:id="rId14"/>
    <p:sldId id="284" r:id="rId15"/>
    <p:sldId id="282" r:id="rId16"/>
    <p:sldId id="296" r:id="rId17"/>
    <p:sldId id="298" r:id="rId18"/>
    <p:sldId id="295" r:id="rId19"/>
    <p:sldId id="297" r:id="rId20"/>
    <p:sldId id="258" r:id="rId21"/>
  </p:sldIdLst>
  <p:sldSz cx="12192000" cy="6858000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315DA5"/>
    <a:srgbClr val="F5F2EF"/>
    <a:srgbClr val="7FD7F7"/>
    <a:srgbClr val="CACACF"/>
    <a:srgbClr val="2E8ED0"/>
    <a:srgbClr val="58C0E6"/>
    <a:srgbClr val="3B9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93740" autoAdjust="0"/>
  </p:normalViewPr>
  <p:slideViewPr>
    <p:cSldViewPr snapToGrid="0">
      <p:cViewPr varScale="1">
        <p:scale>
          <a:sx n="103" d="100"/>
          <a:sy n="103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82B4B-56F1-4446-8348-213C56D44FE2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FB1D1-B9C8-4BBA-85CC-B420F83EE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82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2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u="none" strike="noStrike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3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4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0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7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4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5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5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FB1D1-B9C8-4BBA-85CC-B420F83EE8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3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3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3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06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6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6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2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0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9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65E59-E335-4380-AB86-4C6C7EBFDC45}" type="datetimeFigureOut">
              <a:rPr lang="ko-KR" altLang="en-US" smtClean="0"/>
              <a:t>2022. 11. 4.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3F6AA-D5DF-4F06-B01A-E477E3AFD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41827" y="5054545"/>
            <a:ext cx="7402286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>
                <a:solidFill>
                  <a:schemeClr val="bg1"/>
                </a:solidFill>
                <a:latin typeface="+mn-ea"/>
                <a:ea typeface="+mn-ea"/>
              </a:rPr>
              <a:t>- (</a:t>
            </a:r>
            <a:r>
              <a:rPr lang="ko-KR" altLang="en-US" sz="2400">
                <a:solidFill>
                  <a:schemeClr val="bg1"/>
                </a:solidFill>
                <a:latin typeface="+mn-ea"/>
                <a:ea typeface="+mn-ea"/>
              </a:rPr>
              <a:t>대학부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JBIG</a:t>
            </a:r>
            <a:r>
              <a:rPr lang="ko-KR" altLang="en-US" sz="24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endParaRPr lang="ko-KR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752ADC-3F55-1004-8E80-39B29C1BF9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9214"/>
            <a:ext cx="12192000" cy="4560517"/>
          </a:xfrm>
          <a:prstGeom prst="rect">
            <a:avLst/>
          </a:prstGeom>
        </p:spPr>
      </p:pic>
      <p:sp>
        <p:nvSpPr>
          <p:cNvPr id="24" name="제목 38">
            <a:extLst>
              <a:ext uri="{FF2B5EF4-FFF2-40B4-BE49-F238E27FC236}">
                <a16:creationId xmlns:a16="http://schemas.microsoft.com/office/drawing/2014/main" id="{00721CA9-227A-20B0-A0B1-AD1B419E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678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38">
            <a:extLst>
              <a:ext uri="{FF2B5EF4-FFF2-40B4-BE49-F238E27FC236}">
                <a16:creationId xmlns:a16="http://schemas.microsoft.com/office/drawing/2014/main" id="{8EC3FA24-72FA-6E00-6833-217DAB35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195AF-408E-074B-0B97-5FF181D151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3081"/>
            <a:ext cx="12192000" cy="43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38">
            <a:extLst>
              <a:ext uri="{FF2B5EF4-FFF2-40B4-BE49-F238E27FC236}">
                <a16:creationId xmlns:a16="http://schemas.microsoft.com/office/drawing/2014/main" id="{B12E961C-B4AA-66CA-E203-C2D9B3B6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(Overlap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1C6CE-2F44-D3E1-E01A-272F05EA1B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081"/>
            <a:ext cx="12192000" cy="38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7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제목 38">
            <a:extLst>
              <a:ext uri="{FF2B5EF4-FFF2-40B4-BE49-F238E27FC236}">
                <a16:creationId xmlns:a16="http://schemas.microsoft.com/office/drawing/2014/main" id="{B12E961C-B4AA-66CA-E203-C2D9B3B6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(Overlap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2714B-17CB-09F8-BE01-9D5C058E5F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1892"/>
            <a:ext cx="12192000" cy="43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2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38">
            <a:extLst>
              <a:ext uri="{FF2B5EF4-FFF2-40B4-BE49-F238E27FC236}">
                <a16:creationId xmlns:a16="http://schemas.microsoft.com/office/drawing/2014/main" id="{51FBB2BD-29AD-F388-F881-E2988251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(Imbalanced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4BA682-F3C8-E913-7766-CC86161795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1304"/>
            <a:ext cx="12192000" cy="3800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81BDF8-E43C-6B95-C328-1BD4A90FA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83" y="2495457"/>
            <a:ext cx="3641265" cy="11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8">
            <a:extLst>
              <a:ext uri="{FF2B5EF4-FFF2-40B4-BE49-F238E27FC236}">
                <a16:creationId xmlns:a16="http://schemas.microsoft.com/office/drawing/2014/main" id="{F7796F20-5CA6-6B80-F875-A8828A8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(Imbalanced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C19114-6800-F751-5F72-C53449C838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1407"/>
            <a:ext cx="12192000" cy="36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8">
            <a:extLst>
              <a:ext uri="{FF2B5EF4-FFF2-40B4-BE49-F238E27FC236}">
                <a16:creationId xmlns:a16="http://schemas.microsoft.com/office/drawing/2014/main" id="{F7796F20-5CA6-6B80-F875-A8828A8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03. Modeling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47F43-976C-F010-4212-FC2FFDBD92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506"/>
            <a:ext cx="12192000" cy="3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8">
            <a:extLst>
              <a:ext uri="{FF2B5EF4-FFF2-40B4-BE49-F238E27FC236}">
                <a16:creationId xmlns:a16="http://schemas.microsoft.com/office/drawing/2014/main" id="{F7796F20-5CA6-6B80-F875-A8828A8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03. Modeling 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04107-C986-ED88-5F35-B0CC770FDD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9214"/>
            <a:ext cx="12192000" cy="445979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2732E5-5EA9-1638-AEA9-85133D8BD0E7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873307073"/>
              </p:ext>
            </p:extLst>
          </p:nvPr>
        </p:nvGraphicFramePr>
        <p:xfrm>
          <a:off x="5472718" y="3861013"/>
          <a:ext cx="6198581" cy="178371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46663">
                  <a:extLst>
                    <a:ext uri="{9D8B030D-6E8A-4147-A177-3AD203B41FA5}">
                      <a16:colId xmlns:a16="http://schemas.microsoft.com/office/drawing/2014/main" val="3939032425"/>
                    </a:ext>
                  </a:extLst>
                </a:gridCol>
                <a:gridCol w="1470414">
                  <a:extLst>
                    <a:ext uri="{9D8B030D-6E8A-4147-A177-3AD203B41FA5}">
                      <a16:colId xmlns:a16="http://schemas.microsoft.com/office/drawing/2014/main" val="3579102701"/>
                    </a:ext>
                  </a:extLst>
                </a:gridCol>
                <a:gridCol w="1675852">
                  <a:extLst>
                    <a:ext uri="{9D8B030D-6E8A-4147-A177-3AD203B41FA5}">
                      <a16:colId xmlns:a16="http://schemas.microsoft.com/office/drawing/2014/main" val="1648636206"/>
                    </a:ext>
                  </a:extLst>
                </a:gridCol>
                <a:gridCol w="1505652">
                  <a:extLst>
                    <a:ext uri="{9D8B030D-6E8A-4147-A177-3AD203B41FA5}">
                      <a16:colId xmlns:a16="http://schemas.microsoft.com/office/drawing/2014/main" val="2023089339"/>
                    </a:ext>
                  </a:extLst>
                </a:gridCol>
              </a:tblGrid>
              <a:tr h="35687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Validation Accuracy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02584"/>
                  </a:ext>
                </a:extLst>
              </a:tr>
              <a:tr h="421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50 Layers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8 Layers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5 Layers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344343"/>
                  </a:ext>
                </a:extLst>
              </a:tr>
              <a:tr h="202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-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48.9488%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25.5536%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811144"/>
                  </a:ext>
                </a:extLst>
              </a:tr>
              <a:tr h="202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-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59.6591%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26.7527%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318545"/>
                  </a:ext>
                </a:extLst>
              </a:tr>
              <a:tr h="202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-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31.9063%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08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212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8">
            <a:extLst>
              <a:ext uri="{FF2B5EF4-FFF2-40B4-BE49-F238E27FC236}">
                <a16:creationId xmlns:a16="http://schemas.microsoft.com/office/drawing/2014/main" id="{F7796F20-5CA6-6B80-F875-A8828A8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03. Modeling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C438B-C0F2-2152-00C1-A37AE452E3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936" b="2828"/>
          <a:stretch/>
        </p:blipFill>
        <p:spPr>
          <a:xfrm>
            <a:off x="0" y="1538585"/>
            <a:ext cx="12192000" cy="4644500"/>
          </a:xfrm>
          <a:prstGeom prst="rect">
            <a:avLst/>
          </a:prstGeom>
        </p:spPr>
      </p:pic>
      <p:graphicFrame>
        <p:nvGraphicFramePr>
          <p:cNvPr id="3" name="표 48">
            <a:extLst>
              <a:ext uri="{FF2B5EF4-FFF2-40B4-BE49-F238E27FC236}">
                <a16:creationId xmlns:a16="http://schemas.microsoft.com/office/drawing/2014/main" id="{C7DFD520-5771-380A-3889-D4F821CA4FE4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913386975"/>
              </p:ext>
            </p:extLst>
          </p:nvPr>
        </p:nvGraphicFramePr>
        <p:xfrm>
          <a:off x="3689655" y="1712857"/>
          <a:ext cx="3210656" cy="447022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01119">
                  <a:extLst>
                    <a:ext uri="{9D8B030D-6E8A-4147-A177-3AD203B41FA5}">
                      <a16:colId xmlns:a16="http://schemas.microsoft.com/office/drawing/2014/main" val="2717447372"/>
                    </a:ext>
                  </a:extLst>
                </a:gridCol>
                <a:gridCol w="1243558">
                  <a:extLst>
                    <a:ext uri="{9D8B030D-6E8A-4147-A177-3AD203B41FA5}">
                      <a16:colId xmlns:a16="http://schemas.microsoft.com/office/drawing/2014/main" val="2521500077"/>
                    </a:ext>
                  </a:extLst>
                </a:gridCol>
                <a:gridCol w="1165979">
                  <a:extLst>
                    <a:ext uri="{9D8B030D-6E8A-4147-A177-3AD203B41FA5}">
                      <a16:colId xmlns:a16="http://schemas.microsoft.com/office/drawing/2014/main" val="2941308685"/>
                    </a:ext>
                  </a:extLst>
                </a:gridCol>
              </a:tblGrid>
              <a:tr h="38916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Validation Accuracy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0683632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With Transfer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Without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Transfer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613658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75.7985%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46.5965%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356045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81.9879%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62.4553%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451842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17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83.5850%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64.9964%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534330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82.7227%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65.2821%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297116"/>
                  </a:ext>
                </a:extLst>
              </a:tr>
              <a:tr h="680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84.7688%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66.3435%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25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14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8">
            <a:extLst>
              <a:ext uri="{FF2B5EF4-FFF2-40B4-BE49-F238E27FC236}">
                <a16:creationId xmlns:a16="http://schemas.microsoft.com/office/drawing/2014/main" id="{F7796F20-5CA6-6B80-F875-A8828A8E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03. Modeling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FD994-F032-F7CA-09FB-AA02856C9D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978"/>
            <a:ext cx="12192000" cy="4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6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Contents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4688A-82B5-1B2D-05EC-AFB26BE5B3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4158"/>
            <a:ext cx="12192000" cy="38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5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01. </a:t>
            </a:r>
            <a:r>
              <a:rPr lang="ko-KR" altLang="en-US" sz="3000" b="1" spc="-185" dirty="0">
                <a:latin typeface="+mj-ea"/>
              </a:rPr>
              <a:t>분석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DA8DE4-EBF6-B4F6-E421-55D4267A1A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5208" b="4353"/>
          <a:stretch/>
        </p:blipFill>
        <p:spPr>
          <a:xfrm>
            <a:off x="0" y="1762240"/>
            <a:ext cx="12192000" cy="43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4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01. </a:t>
            </a:r>
            <a:r>
              <a:rPr lang="ko-KR" altLang="en-US" sz="3000" b="1" spc="-185" dirty="0">
                <a:latin typeface="+mj-ea"/>
              </a:rPr>
              <a:t>분석 프로세스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A8BF56D-D520-F577-36C6-D33891ECA3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" b="763"/>
          <a:stretch/>
        </p:blipFill>
        <p:spPr>
          <a:xfrm>
            <a:off x="0" y="1669214"/>
            <a:ext cx="12192000" cy="45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0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제목 38"/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(Size Problem)</a:t>
            </a:r>
            <a:endParaRPr lang="ko-KR" altLang="en-US" sz="3000" b="1" spc="-185" dirty="0">
              <a:latin typeface="+mj-ea"/>
            </a:endParaRPr>
          </a:p>
        </p:txBody>
      </p:sp>
      <p:sp>
        <p:nvSpPr>
          <p:cNvPr id="13" name="제목 38"/>
          <p:cNvSpPr txBox="1">
            <a:spLocks/>
          </p:cNvSpPr>
          <p:nvPr/>
        </p:nvSpPr>
        <p:spPr>
          <a:xfrm>
            <a:off x="363552" y="1669214"/>
            <a:ext cx="11393019" cy="4379894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dirty="0">
                <a:latin typeface="+mn-ea"/>
                <a:ea typeface="+mn-ea"/>
              </a:rPr>
              <a:t>Image Size</a:t>
            </a:r>
          </a:p>
          <a:p>
            <a:pPr>
              <a:defRPr/>
            </a:pPr>
            <a:endParaRPr lang="en" altLang="ko-KR" sz="2100" dirty="0">
              <a:latin typeface="+mn-ea"/>
              <a:ea typeface="+mn-ea"/>
            </a:endParaRPr>
          </a:p>
          <a:p>
            <a:pPr>
              <a:defRPr/>
            </a:pPr>
            <a:endParaRPr lang="ko-KR" altLang="en-US" sz="2100" dirty="0">
              <a:effectLst/>
              <a:latin typeface="+mn-ea"/>
              <a:ea typeface="+mn-ea"/>
            </a:endParaRPr>
          </a:p>
          <a:p>
            <a:pPr>
              <a:defRPr/>
            </a:pPr>
            <a:endParaRPr lang="ko-KR" altLang="en-US" sz="2100" spc="-185" dirty="0"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540AD5-1989-011E-9E85-9209D5BD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15" y="3706269"/>
            <a:ext cx="0" cy="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34A81B-EF9E-4391-37B3-0620842BBC56}"/>
              </a:ext>
            </a:extLst>
          </p:cNvPr>
          <p:cNvGrpSpPr/>
          <p:nvPr/>
        </p:nvGrpSpPr>
        <p:grpSpPr>
          <a:xfrm>
            <a:off x="435429" y="2247334"/>
            <a:ext cx="4529202" cy="2463861"/>
            <a:chOff x="450306" y="3244151"/>
            <a:chExt cx="9645474" cy="2804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9F8D89-8E23-D24E-225E-DC4B2F9F7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191" y="3244151"/>
              <a:ext cx="1982589" cy="28044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64F12C8-BF4C-D303-EB25-F120F814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800" y="3244151"/>
              <a:ext cx="2804400" cy="28044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8FFD06-F361-7D6E-E7BB-EA0BD2411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06" y="3244708"/>
              <a:ext cx="3628503" cy="280384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8CF9C7-8E3E-4311-2C9B-BB8D4B3C9521}"/>
              </a:ext>
            </a:extLst>
          </p:cNvPr>
          <p:cNvSpPr txBox="1"/>
          <p:nvPr/>
        </p:nvSpPr>
        <p:spPr>
          <a:xfrm>
            <a:off x="471369" y="5117596"/>
            <a:ext cx="11393019" cy="109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⦁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개별 데이터의 크기가 상이한 것을 관측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(3350</a:t>
            </a:r>
            <a:r>
              <a:rPr lang="en-US" altLang="ko-KR" sz="1500" dirty="0">
                <a:solidFill>
                  <a:srgbClr val="212529"/>
                </a:solidFill>
                <a:latin typeface="system-ui"/>
              </a:rPr>
              <a:t>X2550, 700X700, 2480X3508 …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)</a:t>
            </a:r>
            <a:endParaRPr kumimoji="1" lang="en-US" altLang="ko-KR" sz="1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⦁ 모델 적합 및 문제점 해결을 위해서 각 개별 이미지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(224 X 224)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로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Resize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하여 진행함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⦁ 이때 이미지 내 각 픽셀 값이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0,1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사이인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Tensor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로 변환하였음 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(min-max normalization </a:t>
            </a:r>
            <a:r>
              <a:rPr lang="ko-KR" altLang="en-US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적용</a:t>
            </a:r>
            <a:r>
              <a:rPr lang="en-US" altLang="ko-KR" sz="1500" b="0" i="0" u="none" strike="noStrike" dirty="0">
                <a:solidFill>
                  <a:srgbClr val="212529"/>
                </a:solidFill>
                <a:effectLst/>
                <a:latin typeface="system-ui"/>
              </a:rPr>
              <a:t>)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B9DFC7E-B07D-37DA-8246-66EE6AF26CC2}"/>
              </a:ext>
            </a:extLst>
          </p:cNvPr>
          <p:cNvSpPr/>
          <p:nvPr/>
        </p:nvSpPr>
        <p:spPr>
          <a:xfrm>
            <a:off x="5446254" y="2974446"/>
            <a:ext cx="1345660" cy="100963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9DCC5-6B73-66DA-E0F0-4500F6090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535" y="2176723"/>
            <a:ext cx="2454707" cy="2295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1B80C7-74E5-1012-19AD-73816A8B7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9"/>
          <a:srcRect t="3082" b="4934"/>
          <a:stretch/>
        </p:blipFill>
        <p:spPr>
          <a:xfrm>
            <a:off x="0" y="1763486"/>
            <a:ext cx="12192000" cy="44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540AD5-1989-011E-9E85-9209D5BD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15" y="3706269"/>
            <a:ext cx="0" cy="0"/>
          </a:xfrm>
          <a:prstGeom prst="rect">
            <a:avLst/>
          </a:prstGeom>
        </p:spPr>
      </p:pic>
      <p:sp>
        <p:nvSpPr>
          <p:cNvPr id="19" name="제목 38">
            <a:extLst>
              <a:ext uri="{FF2B5EF4-FFF2-40B4-BE49-F238E27FC236}">
                <a16:creationId xmlns:a16="http://schemas.microsoft.com/office/drawing/2014/main" id="{133F50D1-77C2-3F25-05B3-87D993A7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89EBA50-7C69-1A5C-8F0C-2C25212330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5812" b="5973"/>
          <a:stretch/>
        </p:blipFill>
        <p:spPr>
          <a:xfrm>
            <a:off x="0" y="1640119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제목 38">
            <a:extLst>
              <a:ext uri="{FF2B5EF4-FFF2-40B4-BE49-F238E27FC236}">
                <a16:creationId xmlns:a16="http://schemas.microsoft.com/office/drawing/2014/main" id="{99532CF4-766C-A39F-FAC6-C9EB2912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A558314-5743-BFC5-200C-F7D6037BE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7098"/>
            <a:ext cx="12192000" cy="40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9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38">
            <a:extLst>
              <a:ext uri="{FF2B5EF4-FFF2-40B4-BE49-F238E27FC236}">
                <a16:creationId xmlns:a16="http://schemas.microsoft.com/office/drawing/2014/main" id="{DD7707B3-9A90-C47B-E694-A4DCED91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15F30-1500-D159-DB8E-BB19C826D9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8601"/>
            <a:ext cx="12192000" cy="35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5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01"/>
            <a:ext cx="12192000" cy="6858000"/>
          </a:xfrm>
          <a:prstGeom prst="rect">
            <a:avLst/>
          </a:prstGeom>
        </p:spPr>
      </p:pic>
      <p:sp>
        <p:nvSpPr>
          <p:cNvPr id="5" name="제목 38">
            <a:extLst>
              <a:ext uri="{FF2B5EF4-FFF2-40B4-BE49-F238E27FC236}">
                <a16:creationId xmlns:a16="http://schemas.microsoft.com/office/drawing/2014/main" id="{105392DF-8793-C732-7D33-A31D6DB9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2" y="406401"/>
            <a:ext cx="9862863" cy="8564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000" b="1" spc="-185" dirty="0">
                <a:latin typeface="+mj-ea"/>
              </a:rPr>
              <a:t>02. EDA &amp; Solution (Real Picture Problem)</a:t>
            </a:r>
            <a:endParaRPr lang="ko-KR" altLang="en-US" sz="3000" b="1" spc="-185" dirty="0"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691DB8-2149-6D1C-ABD8-357D44CF1A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695" b="2143"/>
          <a:stretch/>
        </p:blipFill>
        <p:spPr>
          <a:xfrm>
            <a:off x="0" y="1674615"/>
            <a:ext cx="12192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9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3513</TotalTime>
  <Words>256</Words>
  <Application>Microsoft Macintosh PowerPoint</Application>
  <PresentationFormat>와이드스크린</PresentationFormat>
  <Paragraphs>73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system-ui</vt:lpstr>
      <vt:lpstr>Arial</vt:lpstr>
      <vt:lpstr>Calibri</vt:lpstr>
      <vt:lpstr>Calibri Light</vt:lpstr>
      <vt:lpstr>Roboto</vt:lpstr>
      <vt:lpstr>Office 테마</vt:lpstr>
      <vt:lpstr>PowerPoint 프레젠테이션</vt:lpstr>
      <vt:lpstr>Contents</vt:lpstr>
      <vt:lpstr>01. 분석 개요</vt:lpstr>
      <vt:lpstr>01. 분석 프로세스</vt:lpstr>
      <vt:lpstr>02. EDA &amp; Solution (Size Problem)</vt:lpstr>
      <vt:lpstr>02. EDA &amp; Solution (Real Picture Problem)</vt:lpstr>
      <vt:lpstr>02. EDA &amp; Solution (Real Picture Problem)</vt:lpstr>
      <vt:lpstr>02. EDA &amp; Solution (Real Picture Problem)</vt:lpstr>
      <vt:lpstr>02. EDA &amp; Solution (Real Picture Problem)</vt:lpstr>
      <vt:lpstr>02. EDA &amp; Solution (Real Picture Problem)</vt:lpstr>
      <vt:lpstr>02. EDA &amp; Solution (Real Picture Problem)</vt:lpstr>
      <vt:lpstr>02. EDA &amp; Solution (Overlap Problem)</vt:lpstr>
      <vt:lpstr>02. EDA &amp; Solution (Overlap Problem)</vt:lpstr>
      <vt:lpstr>02. EDA &amp; Solution (Imbalanced Problem)</vt:lpstr>
      <vt:lpstr>02. EDA &amp; Solution (Imbalanced Problem)</vt:lpstr>
      <vt:lpstr>03. Modeling</vt:lpstr>
      <vt:lpstr>03. Modeling </vt:lpstr>
      <vt:lpstr>03. Modeling</vt:lpstr>
      <vt:lpstr>03. Modeling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최민아</cp:lastModifiedBy>
  <cp:revision>106</cp:revision>
  <cp:lastPrinted>2021-07-01T01:04:03Z</cp:lastPrinted>
  <dcterms:created xsi:type="dcterms:W3CDTF">2021-06-16T05:52:09Z</dcterms:created>
  <dcterms:modified xsi:type="dcterms:W3CDTF">2022-11-04T06:24:39Z</dcterms:modified>
</cp:coreProperties>
</file>